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2" r:id="rId8"/>
    <p:sldId id="266" r:id="rId9"/>
    <p:sldId id="267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5056-B72F-4082-8757-C3FF40DABD59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ECE7-5E9D-469B-A0E4-19278CC14C2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110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5056-B72F-4082-8757-C3FF40DABD59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ECE7-5E9D-469B-A0E4-19278CC14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81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5056-B72F-4082-8757-C3FF40DABD59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ECE7-5E9D-469B-A0E4-19278CC14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204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5056-B72F-4082-8757-C3FF40DABD59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ECE7-5E9D-469B-A0E4-19278CC14C2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6632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5056-B72F-4082-8757-C3FF40DABD59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ECE7-5E9D-469B-A0E4-19278CC14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246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5056-B72F-4082-8757-C3FF40DABD59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ECE7-5E9D-469B-A0E4-19278CC14C2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7788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5056-B72F-4082-8757-C3FF40DABD59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ECE7-5E9D-469B-A0E4-19278CC14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468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5056-B72F-4082-8757-C3FF40DABD59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ECE7-5E9D-469B-A0E4-19278CC14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728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5056-B72F-4082-8757-C3FF40DABD59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ECE7-5E9D-469B-A0E4-19278CC14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466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5056-B72F-4082-8757-C3FF40DABD59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ECE7-5E9D-469B-A0E4-19278CC14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017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5056-B72F-4082-8757-C3FF40DABD59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ECE7-5E9D-469B-A0E4-19278CC14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67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5056-B72F-4082-8757-C3FF40DABD59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ECE7-5E9D-469B-A0E4-19278CC14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5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5056-B72F-4082-8757-C3FF40DABD59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ECE7-5E9D-469B-A0E4-19278CC14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02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5056-B72F-4082-8757-C3FF40DABD59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ECE7-5E9D-469B-A0E4-19278CC14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8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5056-B72F-4082-8757-C3FF40DABD59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ECE7-5E9D-469B-A0E4-19278CC14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81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5056-B72F-4082-8757-C3FF40DABD59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ECE7-5E9D-469B-A0E4-19278CC14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18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5056-B72F-4082-8757-C3FF40DABD59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ECE7-5E9D-469B-A0E4-19278CC14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198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6145056-B72F-4082-8757-C3FF40DABD59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A95ECE7-5E9D-469B-A0E4-19278CC14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3320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374" y="2516248"/>
            <a:ext cx="1809750" cy="25241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83345" y="419956"/>
            <a:ext cx="6096000" cy="5132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Bef>
                <a:spcPts val="140"/>
              </a:spcBef>
              <a:spcAft>
                <a:spcPts val="140"/>
              </a:spcAft>
            </a:pPr>
            <a:r>
              <a:rPr lang="ru-RU" sz="1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1100" b="1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40"/>
              </a:spcBef>
              <a:spcAft>
                <a:spcPts val="140"/>
              </a:spcAft>
            </a:pPr>
            <a:r>
              <a:rPr lang="ru-RU" sz="1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«Детский сад комбинированного вида №4 «Теремок» г. Новопавловска</a:t>
            </a:r>
            <a:endParaRPr lang="ru-RU" sz="11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3345" y="1720320"/>
            <a:ext cx="638309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Мастер-класс для педагогов ДОО </a:t>
            </a:r>
          </a:p>
          <a:p>
            <a:pPr algn="ctr"/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«Айрис-</a:t>
            </a:r>
            <a:r>
              <a:rPr lang="ru-RU" sz="3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фолдинг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ru-RU" sz="32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58327" y="4865554"/>
            <a:ext cx="6834909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457200">
              <a:spcBef>
                <a:spcPts val="1000"/>
              </a:spcBef>
              <a:buClr>
                <a:srgbClr val="353535"/>
              </a:buClr>
            </a:pP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к семинару-практикуму подготовила:</a:t>
            </a:r>
          </a:p>
          <a:p>
            <a:pPr lvl="0" algn="r" defTabSz="457200">
              <a:spcBef>
                <a:spcPts val="1000"/>
              </a:spcBef>
              <a:buClr>
                <a:srgbClr val="353535"/>
              </a:buClr>
            </a:pP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первой квалификационной категории: Горюнова О.В.</a:t>
            </a:r>
          </a:p>
          <a:p>
            <a:pPr lvl="0" defTabSz="457200">
              <a:spcBef>
                <a:spcPts val="1000"/>
              </a:spcBef>
              <a:buClr>
                <a:srgbClr val="353535"/>
              </a:buClr>
            </a:pP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 defTabSz="457200">
              <a:spcBef>
                <a:spcPts val="1000"/>
              </a:spcBef>
              <a:buClr>
                <a:srgbClr val="353535"/>
              </a:buClr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12.05.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2022г.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55987">
            <a:off x="369166" y="2797538"/>
            <a:ext cx="1847850" cy="24669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16092">
            <a:off x="3322059" y="2949869"/>
            <a:ext cx="1847850" cy="24669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3531" y="3510083"/>
            <a:ext cx="2390775" cy="19145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788" y="5394496"/>
            <a:ext cx="34861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6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94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1" y="981931"/>
            <a:ext cx="1013229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Цель</a:t>
            </a:r>
            <a:r>
              <a:rPr lang="ru-RU" sz="2000" dirty="0" smtClean="0"/>
              <a:t>: знакомство с техникой «радужного складывания» - </a:t>
            </a:r>
            <a:r>
              <a:rPr lang="ru-RU" sz="2000" dirty="0" err="1" smtClean="0"/>
              <a:t>айрис</a:t>
            </a:r>
            <a:r>
              <a:rPr lang="ru-RU" sz="2000" dirty="0" smtClean="0"/>
              <a:t> - </a:t>
            </a:r>
            <a:r>
              <a:rPr lang="ru-RU" sz="2000" dirty="0" err="1" smtClean="0"/>
              <a:t>фолдинг</a:t>
            </a:r>
            <a:r>
              <a:rPr lang="ru-RU" sz="2000" dirty="0" smtClean="0"/>
              <a:t>; обмен опытом между педагогами различных категорий.</a:t>
            </a:r>
          </a:p>
          <a:p>
            <a:endParaRPr lang="ru-RU" sz="2000" dirty="0" smtClean="0"/>
          </a:p>
          <a:p>
            <a:r>
              <a:rPr lang="ru-RU" sz="2000" b="1" dirty="0" smtClean="0"/>
              <a:t>Задачи:</a:t>
            </a:r>
          </a:p>
          <a:p>
            <a:endParaRPr lang="ru-RU" sz="2000" dirty="0" smtClean="0"/>
          </a:p>
          <a:p>
            <a:r>
              <a:rPr lang="ru-RU" sz="2000" dirty="0" smtClean="0"/>
              <a:t>- Вызвать интерес к данному виду творчества;</a:t>
            </a:r>
          </a:p>
          <a:p>
            <a:endParaRPr lang="ru-RU" sz="2000" dirty="0" smtClean="0"/>
          </a:p>
          <a:p>
            <a:r>
              <a:rPr lang="ru-RU" sz="2000" dirty="0" smtClean="0"/>
              <a:t>- Познакомить с технологией «радужного складывания» - </a:t>
            </a:r>
            <a:r>
              <a:rPr lang="ru-RU" sz="2000" dirty="0" err="1" smtClean="0"/>
              <a:t>айрис</a:t>
            </a:r>
            <a:r>
              <a:rPr lang="ru-RU" sz="2000" dirty="0" smtClean="0"/>
              <a:t> - </a:t>
            </a:r>
            <a:r>
              <a:rPr lang="ru-RU" sz="2000" dirty="0" err="1" smtClean="0"/>
              <a:t>фолдинг</a:t>
            </a:r>
            <a:r>
              <a:rPr lang="ru-RU" sz="2000" dirty="0" smtClean="0"/>
              <a:t>;</a:t>
            </a:r>
          </a:p>
          <a:p>
            <a:endParaRPr lang="ru-RU" sz="2000" dirty="0" smtClean="0"/>
          </a:p>
          <a:p>
            <a:r>
              <a:rPr lang="ru-RU" sz="2000" dirty="0" smtClean="0"/>
              <a:t>- Изготовить картину в технике </a:t>
            </a:r>
            <a:r>
              <a:rPr lang="ru-RU" sz="2000" dirty="0" err="1" smtClean="0"/>
              <a:t>айрис</a:t>
            </a:r>
            <a:r>
              <a:rPr lang="ru-RU" sz="2000" dirty="0" smtClean="0"/>
              <a:t> - </a:t>
            </a:r>
            <a:r>
              <a:rPr lang="ru-RU" sz="2000" dirty="0" err="1" smtClean="0"/>
              <a:t>фолдинг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93260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656" y="3769789"/>
            <a:ext cx="3008187" cy="299283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4182" y="372562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Материалы и инструменты:</a:t>
            </a:r>
          </a:p>
          <a:p>
            <a:endParaRPr lang="ru-RU" dirty="0" smtClean="0"/>
          </a:p>
          <a:p>
            <a:r>
              <a:rPr lang="ru-RU" dirty="0" smtClean="0"/>
              <a:t>1. Бумага;</a:t>
            </a:r>
          </a:p>
          <a:p>
            <a:endParaRPr lang="ru-RU" dirty="0" smtClean="0"/>
          </a:p>
          <a:p>
            <a:r>
              <a:rPr lang="ru-RU" dirty="0" smtClean="0"/>
              <a:t>2. Ножницы;</a:t>
            </a:r>
          </a:p>
          <a:p>
            <a:endParaRPr lang="ru-RU" dirty="0" smtClean="0"/>
          </a:p>
          <a:p>
            <a:r>
              <a:rPr lang="ru-RU" dirty="0" smtClean="0"/>
              <a:t>3. Подложка для оформления контура;</a:t>
            </a:r>
          </a:p>
          <a:p>
            <a:endParaRPr lang="ru-RU" dirty="0" smtClean="0"/>
          </a:p>
          <a:p>
            <a:r>
              <a:rPr lang="ru-RU" dirty="0" smtClean="0"/>
              <a:t>4. Клей или скотч;</a:t>
            </a:r>
          </a:p>
          <a:p>
            <a:endParaRPr lang="ru-RU" dirty="0" smtClean="0"/>
          </a:p>
          <a:p>
            <a:r>
              <a:rPr lang="ru-RU" dirty="0" smtClean="0"/>
              <a:t>5. Канцелярский нож;</a:t>
            </a:r>
          </a:p>
          <a:p>
            <a:endParaRPr lang="ru-RU" dirty="0" smtClean="0"/>
          </a:p>
          <a:p>
            <a:r>
              <a:rPr lang="ru-RU" dirty="0" smtClean="0"/>
              <a:t>6. Карандаш;</a:t>
            </a:r>
          </a:p>
          <a:p>
            <a:endParaRPr lang="ru-RU" dirty="0" smtClean="0"/>
          </a:p>
          <a:p>
            <a:r>
              <a:rPr lang="ru-RU" dirty="0" smtClean="0"/>
              <a:t>7. Линейка;</a:t>
            </a:r>
          </a:p>
          <a:p>
            <a:endParaRPr lang="ru-RU" dirty="0" smtClean="0"/>
          </a:p>
          <a:p>
            <a:r>
              <a:rPr lang="ru-RU" dirty="0" smtClean="0"/>
              <a:t>8. Шаблон, трафарет или рисунок сердце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218" y="116216"/>
            <a:ext cx="4087330" cy="389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3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4254" y="335846"/>
            <a:ext cx="1043709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1). Вводная часть. Здравствуйте, уважаемые коллеги!</a:t>
            </a:r>
          </a:p>
          <a:p>
            <a:endParaRPr lang="ru-RU" sz="2000" dirty="0" smtClean="0"/>
          </a:p>
          <a:p>
            <a:r>
              <a:rPr lang="ru-RU" sz="2000" dirty="0" smtClean="0"/>
              <a:t>  Сегодня я хочу поделиться с Вами опытом работы «радужного складывания» - </a:t>
            </a:r>
            <a:r>
              <a:rPr lang="ru-RU" sz="2000" dirty="0" err="1" smtClean="0"/>
              <a:t>айрис</a:t>
            </a:r>
            <a:r>
              <a:rPr lang="ru-RU" sz="2000" dirty="0" smtClean="0"/>
              <a:t> - </a:t>
            </a:r>
            <a:r>
              <a:rPr lang="ru-RU" sz="2000" dirty="0" err="1" smtClean="0"/>
              <a:t>фолдинг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  Айрис-</a:t>
            </a:r>
            <a:r>
              <a:rPr lang="ru-RU" sz="2000" dirty="0" err="1" smtClean="0"/>
              <a:t>фолдинг</a:t>
            </a:r>
            <a:r>
              <a:rPr lang="ru-RU" sz="2000" dirty="0" smtClean="0"/>
              <a:t> необычная техника, называемая также «радужное складывание», появилась впервые в Голландии. Мастера этой страны накладывали полосы разноцветной бумаги под строгим определенным углом с помощью специальных шаблонов. Готовые работы выглядят ярко и восхитительно. Кажется, что повторить такое просто невозможно. В действительности техника </a:t>
            </a:r>
            <a:r>
              <a:rPr lang="ru-RU" sz="2000" dirty="0" err="1" smtClean="0"/>
              <a:t>айрис-фолдинга</a:t>
            </a:r>
            <a:r>
              <a:rPr lang="ru-RU" sz="2000" dirty="0" smtClean="0"/>
              <a:t> не так сложна, как кажется на первый взгляд. При выполнении данной технике требуются: внимание, аккуратность и терпение. Благодаря данной технике появляется дополнительная уникальная возможность украсить блокноты, коллажи, альбомные странички и поздравительные открытки новыми яркими декоративными деталями и элементами.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28953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0291" y="447135"/>
            <a:ext cx="110651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dirty="0">
                <a:solidFill>
                  <a:srgbClr val="111111"/>
                </a:solidFill>
                <a:latin typeface="Times New Roman" panose="02020603050405020304" pitchFamily="18" charset="0"/>
              </a:rPr>
              <a:t> </a:t>
            </a:r>
            <a:r>
              <a:rPr lang="ru-RU" sz="1600" dirty="0">
                <a:latin typeface="Times New Roman" panose="02020603050405020304" pitchFamily="18" charset="0"/>
              </a:rPr>
              <a:t>2). Основная часть. Практическая работа.</a:t>
            </a:r>
            <a:endParaRPr lang="ru-RU" sz="1600" dirty="0">
              <a:latin typeface="Calibri" panose="020F0502020204030204" pitchFamily="34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</a:rPr>
              <a:t>  Хочу отметить, что работать можно не только с обычной цветной бумагой, но и фольгой, бархатной бумагой и т. д. Значит, теперь приступаем.</a:t>
            </a:r>
            <a:endParaRPr lang="ru-RU" sz="1600" dirty="0">
              <a:latin typeface="Calibri" panose="020F0502020204030204" pitchFamily="34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</a:rPr>
              <a:t>При создании открытки или любой другой работы в технике </a:t>
            </a:r>
            <a:r>
              <a:rPr lang="ru-RU" sz="1600" dirty="0" err="1">
                <a:latin typeface="Times New Roman" panose="02020603050405020304" pitchFamily="18" charset="0"/>
              </a:rPr>
              <a:t>айрис-фолдинг</a:t>
            </a:r>
            <a:r>
              <a:rPr lang="ru-RU" sz="1600" dirty="0">
                <a:latin typeface="Times New Roman" panose="02020603050405020304" pitchFamily="18" charset="0"/>
              </a:rPr>
              <a:t> потребуется разработка шаблона, подготовленные нарезанные листы бумаги или ткани, подложка для оформления контура, клей и бумага или готовая заготовка для открытки </a:t>
            </a:r>
            <a:r>
              <a:rPr lang="ru-RU" sz="1600" i="1" dirty="0">
                <a:latin typeface="Times New Roman" panose="02020603050405020304" pitchFamily="18" charset="0"/>
              </a:rPr>
              <a:t>(альбома)</a:t>
            </a:r>
            <a:r>
              <a:rPr lang="ru-RU" sz="1600" dirty="0">
                <a:latin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</a:rPr>
              <a:t>  Далее процесс создания происходит следующим образом. Трафарет закрепляют на подложке и </a:t>
            </a:r>
            <a:r>
              <a:rPr lang="ru-RU" sz="1600" i="1" dirty="0">
                <a:latin typeface="Times New Roman" panose="02020603050405020304" pitchFamily="18" charset="0"/>
              </a:rPr>
              <a:t>«переводят»</a:t>
            </a:r>
            <a:r>
              <a:rPr lang="ru-RU" sz="1600" dirty="0">
                <a:latin typeface="Times New Roman" panose="02020603050405020304" pitchFamily="18" charset="0"/>
              </a:rPr>
              <a:t> контурный рисунок.</a:t>
            </a:r>
            <a:endParaRPr lang="ru-RU" sz="1600" dirty="0">
              <a:latin typeface="Calibri" panose="020F0502020204030204" pitchFamily="34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</a:rPr>
              <a:t>Аккуратно его вырезают по уже намеченному контуру.</a:t>
            </a:r>
            <a:endParaRPr lang="ru-RU" sz="1600" dirty="0">
              <a:latin typeface="Calibri" panose="020F0502020204030204" pitchFamily="34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</a:rPr>
              <a:t>  Затем накладывают и закрепляют шаблон лицевой стороной уже к лицевой стороне подложки. Необходимо отметить, что шаблон данной техники особый, с нанесенными в определенном порядке цифрами. Каждой цифре соответствует определенный цвет и оттенок. Каждый элемент шаблона – определенная цифра, которая и определяет порядок наклеивания деталей в порядке возрастания.</a:t>
            </a:r>
            <a:endParaRPr lang="ru-RU" sz="1600" dirty="0">
              <a:latin typeface="Calibri" panose="020F0502020204030204" pitchFamily="34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</a:rPr>
              <a:t>  По шаблону приклеивают полосы </a:t>
            </a:r>
            <a:r>
              <a:rPr lang="ru-RU" sz="1600" i="1" dirty="0">
                <a:latin typeface="Times New Roman" panose="02020603050405020304" pitchFamily="18" charset="0"/>
              </a:rPr>
              <a:t>(с обратной стороны бумаги)</a:t>
            </a:r>
            <a:r>
              <a:rPr lang="ru-RU" sz="1600" dirty="0">
                <a:latin typeface="Times New Roman" panose="02020603050405020304" pitchFamily="18" charset="0"/>
              </a:rPr>
              <a:t> необходимого цвета в определенном порядке </a:t>
            </a:r>
            <a:r>
              <a:rPr lang="ru-RU" sz="1600" i="1" dirty="0">
                <a:latin typeface="Times New Roman" panose="02020603050405020304" pitchFamily="18" charset="0"/>
              </a:rPr>
              <a:t>(согласно разработанному шаблону)</a:t>
            </a:r>
            <a:r>
              <a:rPr lang="ru-RU" sz="1600" dirty="0">
                <a:latin typeface="Times New Roman" panose="02020603050405020304" pitchFamily="18" charset="0"/>
              </a:rPr>
              <a:t>. Сами полосы идут как бы </a:t>
            </a:r>
            <a:r>
              <a:rPr lang="ru-RU" sz="1600" i="1" dirty="0">
                <a:latin typeface="Times New Roman" panose="02020603050405020304" pitchFamily="18" charset="0"/>
              </a:rPr>
              <a:t>«внахлест»</a:t>
            </a:r>
            <a:r>
              <a:rPr lang="ru-RU" sz="1600" dirty="0">
                <a:latin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</a:rPr>
              <a:t>После того, как все полосы приклеены – переворачивают подложку.</a:t>
            </a:r>
            <a:endParaRPr lang="ru-RU" sz="1600" dirty="0">
              <a:latin typeface="Calibri" panose="020F0502020204030204" pitchFamily="34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</a:rPr>
              <a:t>Получается своеобразный яркий и необычайно красочный </a:t>
            </a:r>
            <a:r>
              <a:rPr lang="ru-RU" sz="1600" i="1" dirty="0">
                <a:latin typeface="Times New Roman" panose="02020603050405020304" pitchFamily="18" charset="0"/>
              </a:rPr>
              <a:t>«многослойный» </a:t>
            </a:r>
            <a:r>
              <a:rPr lang="ru-RU" sz="1600" dirty="0">
                <a:latin typeface="Times New Roman" panose="02020603050405020304" pitchFamily="18" charset="0"/>
              </a:rPr>
              <a:t>спиральный или </a:t>
            </a:r>
            <a:r>
              <a:rPr lang="ru-RU" sz="1600" i="1" dirty="0">
                <a:latin typeface="Times New Roman" panose="02020603050405020304" pitchFamily="18" charset="0"/>
              </a:rPr>
              <a:t>«складчатый»</a:t>
            </a:r>
            <a:r>
              <a:rPr lang="ru-RU" sz="1600" dirty="0">
                <a:latin typeface="Times New Roman" panose="02020603050405020304" pitchFamily="18" charset="0"/>
              </a:rPr>
              <a:t> узор или рисунок.</a:t>
            </a:r>
            <a:endParaRPr lang="ru-RU" sz="1600" dirty="0">
              <a:latin typeface="Calibri" panose="020F0502020204030204" pitchFamily="34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</a:rPr>
              <a:t>  Шаблон, при желании, возможно, разработать самостоятельно, а также воспользоваться уже разработанными шаблонами другими мастерами. Присмотритесь к коллекции уникальных работ, которые выполнены в этой удивительной увлекательной технике.</a:t>
            </a:r>
            <a:endParaRPr lang="ru-RU" sz="1600" dirty="0">
              <a:latin typeface="Calibri" panose="020F0502020204030204" pitchFamily="34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</a:rPr>
              <a:t>  Сегодня я предлагаю вам попробовать смастерить </a:t>
            </a:r>
            <a:r>
              <a:rPr lang="ru-RU" sz="1600" dirty="0" smtClean="0">
                <a:latin typeface="Times New Roman" panose="02020603050405020304" pitchFamily="18" charset="0"/>
              </a:rPr>
              <a:t>сердечко</a:t>
            </a:r>
            <a:endParaRPr lang="ru-RU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019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8836" y="474345"/>
            <a:ext cx="78139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Пальчиковая гимнастика</a:t>
            </a:r>
          </a:p>
          <a:p>
            <a:pPr algn="ctr"/>
            <a:endParaRPr lang="ru-RU" sz="2400" b="1" i="1" dirty="0" smtClean="0"/>
          </a:p>
          <a:p>
            <a:r>
              <a:rPr lang="ru-RU" sz="1600" b="1" dirty="0" smtClean="0"/>
              <a:t>«Как мы маме помогали»</a:t>
            </a:r>
          </a:p>
          <a:p>
            <a:endParaRPr lang="ru-RU" sz="1600" dirty="0" smtClean="0"/>
          </a:p>
          <a:p>
            <a:r>
              <a:rPr lang="ru-RU" sz="1600" dirty="0" smtClean="0"/>
              <a:t>Раз, два, три, четыре, </a:t>
            </a:r>
          </a:p>
          <a:p>
            <a:endParaRPr lang="ru-RU" sz="1600" dirty="0" smtClean="0"/>
          </a:p>
          <a:p>
            <a:r>
              <a:rPr lang="ru-RU" sz="1600" dirty="0" smtClean="0"/>
              <a:t>Мы посуду маме мыли:</a:t>
            </a:r>
          </a:p>
          <a:p>
            <a:endParaRPr lang="ru-RU" sz="1600" dirty="0" smtClean="0"/>
          </a:p>
          <a:p>
            <a:r>
              <a:rPr lang="ru-RU" sz="1600" dirty="0" smtClean="0"/>
              <a:t>Чайник, чашку, ковшик, ложку</a:t>
            </a:r>
          </a:p>
          <a:p>
            <a:endParaRPr lang="ru-RU" sz="1600" dirty="0" smtClean="0"/>
          </a:p>
          <a:p>
            <a:r>
              <a:rPr lang="ru-RU" sz="1600" dirty="0" smtClean="0"/>
              <a:t>И большую поварешку.</a:t>
            </a:r>
          </a:p>
          <a:p>
            <a:endParaRPr lang="ru-RU" sz="1600" dirty="0" smtClean="0"/>
          </a:p>
          <a:p>
            <a:r>
              <a:rPr lang="ru-RU" sz="1600" dirty="0" smtClean="0"/>
              <a:t>Мы посуду маме мыли,</a:t>
            </a:r>
          </a:p>
          <a:p>
            <a:endParaRPr lang="ru-RU" sz="1600" dirty="0" smtClean="0"/>
          </a:p>
          <a:p>
            <a:r>
              <a:rPr lang="ru-RU" sz="1600" dirty="0" smtClean="0"/>
              <a:t>Только чашку мы разбили,</a:t>
            </a:r>
          </a:p>
          <a:p>
            <a:endParaRPr lang="ru-RU" sz="1600" dirty="0" smtClean="0"/>
          </a:p>
          <a:p>
            <a:r>
              <a:rPr lang="ru-RU" sz="1600" dirty="0" smtClean="0"/>
              <a:t>Ковшик тоже развалился,</a:t>
            </a:r>
          </a:p>
          <a:p>
            <a:endParaRPr lang="ru-RU" sz="1600" dirty="0" smtClean="0"/>
          </a:p>
          <a:p>
            <a:r>
              <a:rPr lang="ru-RU" sz="1600" dirty="0" smtClean="0"/>
              <a:t>Носик чайника отбился,</a:t>
            </a:r>
          </a:p>
          <a:p>
            <a:endParaRPr lang="ru-RU" sz="1600" dirty="0" smtClean="0"/>
          </a:p>
          <a:p>
            <a:r>
              <a:rPr lang="ru-RU" sz="1600" dirty="0" smtClean="0"/>
              <a:t>Ложку мы чуть-чуть сломали.</a:t>
            </a:r>
          </a:p>
          <a:p>
            <a:endParaRPr lang="ru-RU" sz="1600" dirty="0" smtClean="0"/>
          </a:p>
          <a:p>
            <a:r>
              <a:rPr lang="ru-RU" sz="1600" dirty="0" smtClean="0"/>
              <a:t>Вот как маме помогали!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221" y="1127846"/>
            <a:ext cx="673417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52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91" y="530499"/>
            <a:ext cx="1039090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Подготовимся к работе: нарежем бумагу. Нам понадобится по 8 полосок видов A и B и  С. Поскольку все срезы будут спрятаны, линейка и ювелирная точность не нужны, ширина полосок примерно 2 см, длина - 10-12 см.</a:t>
            </a:r>
          </a:p>
          <a:p>
            <a:r>
              <a:rPr lang="ru-RU" sz="1600" dirty="0" smtClean="0"/>
              <a:t>  Макетным ножом по контуру нужно аккуратно вырезать фигурку сердца из распечатанного шаблона. В целях экономии времени я предлагаю вам готовые шаблоны.</a:t>
            </a:r>
          </a:p>
          <a:p>
            <a:r>
              <a:rPr lang="ru-RU" sz="1600" dirty="0" smtClean="0"/>
              <a:t>  Теперь продольно складываем полоски. Если они достаточно широкие, можно сложить пополам, а можно в целях уменьшения объема и экономии бумаги только загнуть внутрь край.</a:t>
            </a:r>
          </a:p>
          <a:p>
            <a:r>
              <a:rPr lang="ru-RU" sz="1600" dirty="0" smtClean="0"/>
              <a:t>  Положив фоновую бумагу изнаночной стороной кверху, обводим фигурку кошки на ней и вырезаем. После этого надо аккуратно разместить шаблон под фоновой бумагой, чтобы он совпал по форме с отверстием (можно воспользоваться временным скотчем).</a:t>
            </a:r>
          </a:p>
          <a:p>
            <a:r>
              <a:rPr lang="ru-RU" sz="1600" dirty="0" smtClean="0"/>
              <a:t>  В соответствии с указаниями на шаблоне, начинаем укладывать полоски по порядку по возрастанию номера сгибом в направлении к центру рисунка, каждую полоску закрепляя с 2-х сторон скотчем. Будьте осторожны, чтобы скотч не закрывал отверстие в фоновой бумаге - он должен приклеиваться только к фону и ранее наклеенным полоскам.</a:t>
            </a:r>
          </a:p>
          <a:p>
            <a:r>
              <a:rPr lang="ru-RU" sz="1600" dirty="0" smtClean="0"/>
              <a:t>  В конце концов вся фигурка будет закрыта полосками, останется только отверстие в середине - "</a:t>
            </a:r>
            <a:r>
              <a:rPr lang="ru-RU" sz="1600" dirty="0" err="1" smtClean="0"/>
              <a:t>iris</a:t>
            </a:r>
            <a:r>
              <a:rPr lang="ru-RU" sz="1600" dirty="0" smtClean="0"/>
              <a:t>" - "зрачок", давший название технике. Его можно закрыть контрастной бумагой либо той, что использовалась для основного рисунка, лентой, фольгой, в общем, на ваше усмотрение.</a:t>
            </a:r>
          </a:p>
          <a:p>
            <a:r>
              <a:rPr lang="ru-RU" sz="1600" dirty="0" smtClean="0"/>
              <a:t>  Переворачиваем основу и получаем вот такое сердечко, которого можно использовать как украшение для открытки или странички.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31529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68501" cy="46028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605" y="0"/>
            <a:ext cx="5043960" cy="46028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0473" y="0"/>
            <a:ext cx="5061527" cy="46638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472872"/>
            <a:ext cx="4664364" cy="33851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3170" y="3472872"/>
            <a:ext cx="5130800" cy="33851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3201" y="3472872"/>
            <a:ext cx="4368799" cy="343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58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8" y="227446"/>
            <a:ext cx="10714180" cy="644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6848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41</TotalTime>
  <Words>368</Words>
  <Application>Microsoft Office PowerPoint</Application>
  <PresentationFormat>Широкоэкранный</PresentationFormat>
  <Paragraphs>80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2022-05-19T06:23:43Z</dcterms:created>
  <dcterms:modified xsi:type="dcterms:W3CDTF">2022-05-19T07:04:57Z</dcterms:modified>
</cp:coreProperties>
</file>